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40" r:id="rId4"/>
    <p:sldId id="407" r:id="rId6"/>
    <p:sldId id="375" r:id="rId7"/>
    <p:sldId id="406" r:id="rId8"/>
    <p:sldId id="376" r:id="rId9"/>
    <p:sldId id="377" r:id="rId10"/>
    <p:sldId id="397" r:id="rId11"/>
    <p:sldId id="401" r:id="rId12"/>
    <p:sldId id="402" r:id="rId13"/>
    <p:sldId id="380" r:id="rId14"/>
    <p:sldId id="363" r:id="rId15"/>
  </p:sldIdLst>
  <p:sldSz cx="9144000" cy="6858000" type="screen4x3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E79"/>
    <a:srgbClr val="8FAADC"/>
    <a:srgbClr val="203864"/>
    <a:srgbClr val="C7E0FB"/>
    <a:srgbClr val="ECF3FA"/>
    <a:srgbClr val="00295F"/>
    <a:srgbClr val="BDD7EE"/>
    <a:srgbClr val="C5E0B4"/>
    <a:srgbClr val="DBE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9"/>
    <p:restoredTop sz="94656"/>
  </p:normalViewPr>
  <p:slideViewPr>
    <p:cSldViewPr snapToGrid="0" showGuides="1">
      <p:cViewPr varScale="1">
        <p:scale>
          <a:sx n="112" d="100"/>
          <a:sy n="112" d="100"/>
        </p:scale>
        <p:origin x="99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8987-5E0D-4E87-8DFF-7461FC10FC62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CB32-6981-4A53-94CB-24A32599C732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EDA7-27A8-4E30-B972-99A6B475655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60D93-3E41-4695-A433-91880BA42421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5914-E436-498C-9BC9-C6AA3325BDA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BE3E-88C5-4644-BCA9-254BC058293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264D8-E802-41FF-B121-A7DE38E4699F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6252-5AE4-49BB-829D-E2C3874FBE3C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3318-D5C5-4617-A668-E0F7CDED244C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13841-FBBB-4425-96A3-C848A1C8E1C1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019D1-E0FF-4447-A698-F0450F1FBE13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1B597-3216-4B0D-AC8B-018281D76AE1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5C6AE-A629-4AD3-8704-162260EFFE36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jpeg"/><Relationship Id="rId8" Type="http://schemas.openxmlformats.org/officeDocument/2006/relationships/image" Target="../media/image28.jpeg"/><Relationship Id="rId7" Type="http://schemas.openxmlformats.org/officeDocument/2006/relationships/image" Target="../media/image27.jpeg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0459" y="3172881"/>
            <a:ext cx="515515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2"/>
          <p:cNvGraphicFramePr>
            <a:graphicFrameLocks noGrp="1"/>
          </p:cNvGraphicFramePr>
          <p:nvPr/>
        </p:nvGraphicFramePr>
        <p:xfrm>
          <a:off x="420445" y="3248444"/>
          <a:ext cx="6074701" cy="17145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33710"/>
                <a:gridCol w="1104571"/>
                <a:gridCol w="1512252"/>
                <a:gridCol w="1924168"/>
              </a:tblGrid>
              <a:tr h="28575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"/>
                          <a:ea typeface="Cambria"/>
                          <a:cs typeface="+mn-cs"/>
                        </a:rPr>
                        <a:t>TANG </a:t>
                      </a:r>
                      <a:r>
                        <a:rPr lang="en-US" sz="1400" kern="12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"/>
                          <a:ea typeface="Cambria"/>
                          <a:cs typeface="+mn-cs"/>
                        </a:rPr>
                        <a:t>Jiarui</a:t>
                      </a:r>
                      <a:endParaRPr lang="en-US" sz="1400" kern="12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"/>
                          <a:ea typeface="Cambria"/>
                          <a:cs typeface="+mn-cs"/>
                        </a:rPr>
                        <a:t>21016753</a:t>
                      </a:r>
                      <a:endParaRPr lang="en-US" sz="1400" kern="12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lang="en-US" sz="1400" kern="12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20444" y="936893"/>
            <a:ext cx="8303077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Portfolio Optimization Progress Report: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20/12/2024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0459" y="341504"/>
            <a:ext cx="8303078" cy="44143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0445" y="4677194"/>
            <a:ext cx="8303078" cy="175279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Turnover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98500" y="18992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300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3009265" y="1921510"/>
            <a:ext cx="304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500</a:t>
            </a:r>
            <a:endParaRPr lang="en-US"/>
          </a:p>
          <a:p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5765165" y="18992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1000</a:t>
            </a:r>
            <a:endParaRPr lang="en-US"/>
          </a:p>
        </p:txBody>
      </p:sp>
      <p:pic>
        <p:nvPicPr>
          <p:cNvPr id="9" name="Picture 8" descr="Bet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915" y="2392045"/>
            <a:ext cx="2790190" cy="1395095"/>
          </a:xfrm>
          <a:prstGeom prst="rect">
            <a:avLst/>
          </a:prstGeom>
        </p:spPr>
      </p:pic>
      <p:pic>
        <p:nvPicPr>
          <p:cNvPr id="11" name="Picture 10" descr="Siz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1600"/>
            <a:ext cx="2684780" cy="1342390"/>
          </a:xfrm>
          <a:prstGeom prst="rect">
            <a:avLst/>
          </a:prstGeom>
        </p:spPr>
      </p:pic>
      <p:pic>
        <p:nvPicPr>
          <p:cNvPr id="14" name="Picture 13" descr="NonlinearSiz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98135"/>
            <a:ext cx="2708275" cy="1354455"/>
          </a:xfrm>
          <a:prstGeom prst="rect">
            <a:avLst/>
          </a:prstGeom>
        </p:spPr>
      </p:pic>
      <p:pic>
        <p:nvPicPr>
          <p:cNvPr id="17" name="Picture 16" descr="Bet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275" y="2341245"/>
            <a:ext cx="2684145" cy="1342390"/>
          </a:xfrm>
          <a:prstGeom prst="rect">
            <a:avLst/>
          </a:prstGeom>
        </p:spPr>
      </p:pic>
      <p:pic>
        <p:nvPicPr>
          <p:cNvPr id="18" name="Picture 17" descr="Siz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780" y="4003040"/>
            <a:ext cx="2790190" cy="1395095"/>
          </a:xfrm>
          <a:prstGeom prst="rect">
            <a:avLst/>
          </a:prstGeom>
        </p:spPr>
      </p:pic>
      <p:pic>
        <p:nvPicPr>
          <p:cNvPr id="19" name="Picture 18" descr="NonlinearSiz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825" y="5410200"/>
            <a:ext cx="2684145" cy="1342390"/>
          </a:xfrm>
          <a:prstGeom prst="rect">
            <a:avLst/>
          </a:prstGeom>
        </p:spPr>
      </p:pic>
      <p:pic>
        <p:nvPicPr>
          <p:cNvPr id="29" name="Picture 28" descr="Bet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440" y="2324100"/>
            <a:ext cx="2839720" cy="1419860"/>
          </a:xfrm>
          <a:prstGeom prst="rect">
            <a:avLst/>
          </a:prstGeom>
        </p:spPr>
      </p:pic>
      <p:pic>
        <p:nvPicPr>
          <p:cNvPr id="30" name="Picture 29" descr="Siz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4970" y="3921760"/>
            <a:ext cx="2790190" cy="1395095"/>
          </a:xfrm>
          <a:prstGeom prst="rect">
            <a:avLst/>
          </a:prstGeom>
        </p:spPr>
      </p:pic>
      <p:pic>
        <p:nvPicPr>
          <p:cNvPr id="31" name="Picture 30" descr="NonlinearSiz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4970" y="5311775"/>
            <a:ext cx="2846070" cy="14230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Future plan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and Improvement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 Next Week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3264" y="2414063"/>
            <a:ext cx="7820666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Test weekly and monthly traded</a:t>
            </a: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Apply Barra and industrial constraints (done, not test yet), </a:t>
            </a: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Adding trading costs to objective functions</a:t>
            </a: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Simulate stocks suspension</a:t>
            </a: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0446" y="2841293"/>
            <a:ext cx="7472055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solidFill>
                <a:schemeClr val="accent3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kern="1200" dirty="0">
                <a:solidFill>
                  <a:srgbClr val="52525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TANG </a:t>
            </a:r>
            <a:r>
              <a:rPr lang="en-US" altLang="zh-CN" sz="1800" b="0" i="0" u="none" strike="noStrike" kern="1200" dirty="0" err="1">
                <a:solidFill>
                  <a:srgbClr val="52525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Jiarui</a:t>
            </a:r>
            <a:r>
              <a:rPr lang="en-US" altLang="zh-CN" dirty="0">
                <a:latin typeface="Arial" panose="020B0604020202090204" pitchFamily="34" charset="0"/>
              </a:rPr>
              <a:t>		</a:t>
            </a:r>
            <a:r>
              <a:rPr lang="en-US" altLang="zh-CN" sz="1800" b="0" i="0" u="none" strike="noStrike" kern="1200" dirty="0">
                <a:solidFill>
                  <a:srgbClr val="52525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21016753</a:t>
            </a:r>
            <a:endParaRPr lang="zh-CN" altLang="zh-CN" sz="1800" b="0" i="0" u="none" strike="noStrike" dirty="0">
              <a:effectLst/>
              <a:latin typeface="Arial" panose="020B060402020209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kern="1200" dirty="0">
                <a:solidFill>
                  <a:srgbClr val="52525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endParaRPr lang="zh-CN" altLang="zh-CN" sz="1800" b="0" i="0" u="none" strike="noStrike" dirty="0">
              <a:effectLst/>
              <a:latin typeface="Arial" panose="020B0604020202090204" pitchFamily="34" charset="0"/>
            </a:endParaRPr>
          </a:p>
          <a:p>
            <a:endParaRPr lang="en-US" sz="1600" b="1" dirty="0">
              <a:solidFill>
                <a:schemeClr val="accent3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zh-CN" sz="1650" dirty="0">
              <a:solidFill>
                <a:schemeClr val="accent3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650" dirty="0">
              <a:solidFill>
                <a:schemeClr val="accent3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650" dirty="0">
              <a:solidFill>
                <a:schemeClr val="accent3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0445" y="2191480"/>
            <a:ext cx="5048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 you</a:t>
            </a:r>
            <a:endParaRPr lang="en-US" sz="2800" b="1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0459" y="341504"/>
            <a:ext cx="8303078" cy="44143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0445" y="4193635"/>
            <a:ext cx="8303078" cy="223635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Sample 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Overview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Sample Overview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CSI500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0455" y="1981880"/>
            <a:ext cx="8303078" cy="38413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/>
          <p:cNvSpPr/>
          <p:nvPr/>
        </p:nvSpPr>
        <p:spPr>
          <a:xfrm>
            <a:off x="4464044" y="1986985"/>
            <a:ext cx="4259489" cy="38230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urt with solid fill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3791" y="2068348"/>
            <a:ext cx="248447" cy="2484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7139" y="2371600"/>
            <a:ext cx="33658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CSI 500 constituents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500 stocks each day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2019/01/01 – 2024/10/23</a:t>
            </a:r>
            <a:endParaRPr lang="en-US" altLang="zh-C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968 stocks covered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7140" y="1996293"/>
            <a:ext cx="415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Sample Data</a:t>
            </a:r>
            <a:endParaRPr lang="en-US" b="1" i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Graphic 10" descr="Bullseye with solid fil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2906" y="2065914"/>
            <a:ext cx="249176" cy="2491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82082" y="2375908"/>
            <a:ext cx="3867932" cy="369332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47295" y="1976025"/>
            <a:ext cx="415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Index Performance</a:t>
            </a:r>
            <a:endParaRPr lang="en-US" b="1" i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38" y="3895607"/>
            <a:ext cx="2987793" cy="188702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676" y="2796628"/>
            <a:ext cx="3393185" cy="21585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0" y="2546985"/>
            <a:ext cx="6431280" cy="33350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65" y="2919095"/>
            <a:ext cx="3195955" cy="25342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Equally weigthed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Picture 12" descr="Screenshot 2024-12-23 at 8.56.35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1895" y="1697990"/>
            <a:ext cx="3997960" cy="48748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5" y="1559560"/>
            <a:ext cx="4041775" cy="52025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Equally weigthed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775" y="1424940"/>
            <a:ext cx="3653155" cy="1816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" y="3157220"/>
            <a:ext cx="6881495" cy="36055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1628775"/>
            <a:ext cx="2828290" cy="15138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875" y="1789215"/>
            <a:ext cx="4572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exposure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relative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difference &lt;=0.5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and industrial constraints effect on tracking error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875" y="1789215"/>
            <a:ext cx="45720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exposure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relative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difference &lt;=0.7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turnover 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 descr="A graph of a stock marke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2715056"/>
            <a:ext cx="77724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Apha and absolute value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 descr="abs_ass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15" y="2267585"/>
            <a:ext cx="4104640" cy="205232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98500" y="18992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300</a:t>
            </a:r>
            <a:endParaRPr lang="en-US"/>
          </a:p>
        </p:txBody>
      </p:sp>
      <p:pic>
        <p:nvPicPr>
          <p:cNvPr id="11" name="Picture 10" descr="abs_asse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75" y="2184400"/>
            <a:ext cx="4271010" cy="213550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5041900" y="1921510"/>
            <a:ext cx="304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500</a:t>
            </a:r>
            <a:endParaRPr lang="en-US"/>
          </a:p>
          <a:p>
            <a:endParaRPr lang="en-US"/>
          </a:p>
        </p:txBody>
      </p:sp>
      <p:pic>
        <p:nvPicPr>
          <p:cNvPr id="14" name="Picture 13" descr="abs_asse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635" y="4572000"/>
            <a:ext cx="4572000" cy="228600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726055" y="429768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1000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Turnover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98500" y="18992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300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5041900" y="1760855"/>
            <a:ext cx="304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500</a:t>
            </a:r>
            <a:endParaRPr lang="en-US"/>
          </a:p>
          <a:p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2726055" y="412496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1000</a:t>
            </a:r>
            <a:endParaRPr lang="en-US"/>
          </a:p>
        </p:txBody>
      </p:sp>
      <p:pic>
        <p:nvPicPr>
          <p:cNvPr id="3" name="Picture 2" descr="turnover_ra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370" y="2190750"/>
            <a:ext cx="3710940" cy="1855470"/>
          </a:xfrm>
          <a:prstGeom prst="rect">
            <a:avLst/>
          </a:prstGeom>
        </p:spPr>
      </p:pic>
      <p:pic>
        <p:nvPicPr>
          <p:cNvPr id="7" name="Picture 6" descr="turnover_r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0" y="2114550"/>
            <a:ext cx="4080510" cy="2040255"/>
          </a:xfrm>
          <a:prstGeom prst="rect">
            <a:avLst/>
          </a:prstGeom>
        </p:spPr>
      </p:pic>
      <p:pic>
        <p:nvPicPr>
          <p:cNvPr id="12" name="Picture 11" descr="turnover_ra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40" y="4438015"/>
            <a:ext cx="4161790" cy="20808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jU3NTY5NTYwYjJjNTdkMzdiYzFhZDNjNTc4MTA1MjUifQ==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1683</Words>
  <Application>WPS Presentation</Application>
  <PresentationFormat>On-screen Show (4:3)</PresentationFormat>
  <Paragraphs>262</Paragraphs>
  <Slides>12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0" baseType="lpstr">
      <vt:lpstr>Arial</vt:lpstr>
      <vt:lpstr>宋体</vt:lpstr>
      <vt:lpstr>Wingdings</vt:lpstr>
      <vt:lpstr>Cambria</vt:lpstr>
      <vt:lpstr>Thonburi</vt:lpstr>
      <vt:lpstr>Cambria</vt:lpstr>
      <vt:lpstr>苹方-简</vt:lpstr>
      <vt:lpstr>Calibri</vt:lpstr>
      <vt:lpstr>Helvetica Neue</vt:lpstr>
      <vt:lpstr>微软雅黑</vt:lpstr>
      <vt:lpstr>汉仪旗黑</vt:lpstr>
      <vt:lpstr>宋体</vt:lpstr>
      <vt:lpstr>Arial Unicode MS</vt:lpstr>
      <vt:lpstr>Calibri Light</vt:lpstr>
      <vt:lpstr>等线</vt:lpstr>
      <vt:lpstr>汉仪中等线KW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Yusong [Student]</dc:creator>
  <cp:lastModifiedBy>WPS_1598677380</cp:lastModifiedBy>
  <cp:revision>24</cp:revision>
  <dcterms:created xsi:type="dcterms:W3CDTF">2024-12-23T12:58:39Z</dcterms:created>
  <dcterms:modified xsi:type="dcterms:W3CDTF">2024-12-23T12:58:39Z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1C3C948C73C7B0593E4B2767EC1D5209_42</vt:lpwstr>
  </property>
  <property fmtid="{D5CDD505-2E9C-101B-9397-08002B2CF9AE}" pid="3" name="KSOProductBuildVer">
    <vt:lpwstr>1033-6.14.0.8924</vt:lpwstr>
  </property>
</Properties>
</file>